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wmf>
</file>

<file path=ppt/media/image3.png>
</file>

<file path=ppt/media/image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6A395-1A8D-9BD6-89F5-BC7AE3D83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21005D-4F4B-4672-D695-F4B1490E4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B9522-2A53-E0D1-B513-CEC878B5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F2526-1386-0065-F81E-E9CEB53C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A90B0-09FD-16F4-5CFB-E8E6C65D0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0965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81361-B1A4-7D72-FAE4-2A701D3BD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181BC3-E0BF-E21C-05ED-DD277A5FC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6BF6F-AAAC-65C0-88A6-3E8F8E628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5B925-C12B-852F-6EED-5D38833A7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70905-D7EE-B55A-CD62-B2A17BFB6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34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502AD8-E142-3A73-0416-57645E6097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5644A3-8913-15AE-F9C0-06C9037BC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A4F4D-1CAE-0716-E0B3-1A0B6443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9583-0D1E-3CDF-1163-931B3BE9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7DE5C-7E5B-9728-8456-FA5BF12C3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98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F15E2-B3D1-6CCA-B69B-39A549D4E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93EEC-6DDF-3D8C-7A6B-1543069F8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D79DD-FCF5-DEAC-572E-AB41A0E4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B83BD-D879-7351-6CB1-47C3C7F6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DBB5C-3C1E-9AF0-EDB3-3A0697A27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E16CE-DBCC-4B43-1034-1F962B9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621EE-9DEB-E017-4102-A0C987906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054A3-1498-298E-FB66-BA02CEA31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7B28F-D342-B2C3-C1CF-F44C8C3F0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E3FB9-4468-263C-0A92-FA363190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89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EB0A-F382-29DA-72BD-E752A0B2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7CB2D-D58E-C6C6-0ACF-FEEBA5AC8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ED30E-866E-89AE-159C-15A764499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A9CA8-4747-4023-09E6-2DC3023D1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D6C64-AB18-4EF2-FA31-1352788E9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A7BB8-9C1F-A2EB-2CCD-BCCDB41BD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821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EF16-D791-9313-475B-B1040F59C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81776-D255-C421-EC6E-A4C8096F7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47AA50-6C33-7638-CB15-2C093067F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96217-E29C-9407-A146-40B866A7F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27FED0-1B85-B05C-8CC4-B5CD047493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B3A6EF-F514-33B6-4A99-9D32C22C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222E01-A445-C43B-A319-72750D42D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704DD0-3DCF-830C-E664-0ABDF852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1444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DFAFF-EEF8-7162-2A28-C6FE8173E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CFC66-BABC-3FBD-5115-A8999D8B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D9270-584F-C057-9B36-FB7ED1E5A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F081E-90AA-2064-104F-F092548E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6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D947E4-A1C7-B526-7214-2EF45CD9F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CE186-F909-2803-3F43-0007DAAA0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3D9763-C4F3-680A-A507-13C17D274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48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FCABA-ADAE-9ECE-5B13-92DC0FFFF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FF962-4872-E5EC-AD72-E5850DA97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DE339-9D35-6469-F9DB-F32CF4EF4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B540C-245B-6962-9BCC-BED202584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B3A17-91A7-06F7-5B37-B2665D48F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40D62-FE3A-B038-74AD-6209DD51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704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12E7-25A9-7E2D-AEFE-2F4078BEE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766263-F5A9-450D-F5B6-4453A2EEED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74BEB-AE1D-3D6A-F23D-59DB72C82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C6C2C-D676-D91D-5190-1F4F5C2AB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B747F-0F4B-C5EF-CE2D-403010C6F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8E9BA-B1F7-9F38-0ED2-15178F8C5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77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9B466E-7AD1-CE98-B161-D95E08D5D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718A3-A5C2-A76A-B8D5-CFCF3072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BA774-3CED-42E8-725A-3A1A451A8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E42B-8E04-46E7-87EA-DBD91D781998}" type="datetimeFigureOut">
              <a:rPr lang="en-IN" smtClean="0"/>
              <a:t>25-09-2022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A06BE-72D9-DEFE-0F5B-ECD5E86F56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49571-F637-B219-8D0C-99AEB50F4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D2965-E9A3-4859-A3A6-5FAD779348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80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tik8798/Contacts-And-Networking-Applica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5;p1">
            <a:extLst>
              <a:ext uri="{FF2B5EF4-FFF2-40B4-BE49-F238E27FC236}">
                <a16:creationId xmlns:a16="http://schemas.microsoft.com/office/drawing/2014/main" id="{8D170ECA-ACC3-745D-3EC5-77FD3E32AE5F}"/>
              </a:ext>
            </a:extLst>
          </p:cNvPr>
          <p:cNvSpPr txBox="1">
            <a:spLocks/>
          </p:cNvSpPr>
          <p:nvPr/>
        </p:nvSpPr>
        <p:spPr>
          <a:xfrm>
            <a:off x="342586" y="9985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  <a:buClr>
                <a:srgbClr val="DB0011"/>
              </a:buClr>
              <a:buSzPts val="5400"/>
              <a:buFont typeface="Calibri"/>
              <a:buNone/>
            </a:pPr>
            <a:br>
              <a:rPr lang="en-IN" sz="54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IN" sz="54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279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Team</a:t>
            </a:r>
            <a:br>
              <a:rPr lang="en-IN" sz="279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54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Error 404</a:t>
            </a:r>
            <a:endParaRPr lang="en-IN" dirty="0"/>
          </a:p>
        </p:txBody>
      </p:sp>
      <p:sp>
        <p:nvSpPr>
          <p:cNvPr id="5" name="Google Shape;86;p1">
            <a:extLst>
              <a:ext uri="{FF2B5EF4-FFF2-40B4-BE49-F238E27FC236}">
                <a16:creationId xmlns:a16="http://schemas.microsoft.com/office/drawing/2014/main" id="{240278BA-E664-C26B-011C-91635729155B}"/>
              </a:ext>
            </a:extLst>
          </p:cNvPr>
          <p:cNvSpPr txBox="1">
            <a:spLocks/>
          </p:cNvSpPr>
          <p:nvPr/>
        </p:nvSpPr>
        <p:spPr>
          <a:xfrm>
            <a:off x="561884" y="4241120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  <a:buClr>
                <a:srgbClr val="595959"/>
              </a:buClr>
              <a:buSzPts val="2400"/>
            </a:pPr>
            <a:r>
              <a:rPr lang="en-IN">
                <a:solidFill>
                  <a:srgbClr val="595959"/>
                </a:solidFill>
              </a:rPr>
              <a:t>Contacts And Networking Application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8912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2;p2">
            <a:extLst>
              <a:ext uri="{FF2B5EF4-FFF2-40B4-BE49-F238E27FC236}">
                <a16:creationId xmlns:a16="http://schemas.microsoft.com/office/drawing/2014/main" id="{23C3C066-0F5B-A25F-9265-418A47D2811D}"/>
              </a:ext>
            </a:extLst>
          </p:cNvPr>
          <p:cNvSpPr txBox="1">
            <a:spLocks/>
          </p:cNvSpPr>
          <p:nvPr/>
        </p:nvSpPr>
        <p:spPr>
          <a:xfrm>
            <a:off x="998186" y="437952"/>
            <a:ext cx="9211865" cy="6175716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rgbClr val="DB0011"/>
              </a:buClr>
              <a:buSzPts val="3200"/>
            </a:pPr>
            <a:r>
              <a:rPr lang="en-IN" sz="320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Team Members</a:t>
            </a:r>
            <a:endParaRPr lang="en-IN" sz="3200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106;p2">
            <a:extLst>
              <a:ext uri="{FF2B5EF4-FFF2-40B4-BE49-F238E27FC236}">
                <a16:creationId xmlns:a16="http://schemas.microsoft.com/office/drawing/2014/main" id="{ABF77E4B-97DF-F170-425B-E6460E1866EA}"/>
              </a:ext>
            </a:extLst>
          </p:cNvPr>
          <p:cNvSpPr txBox="1"/>
          <p:nvPr/>
        </p:nvSpPr>
        <p:spPr>
          <a:xfrm flipH="1">
            <a:off x="4577367" y="1541303"/>
            <a:ext cx="26942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Shweta Yagnik (Team lead)</a:t>
            </a:r>
            <a:endParaRPr sz="1800" dirty="0">
              <a:solidFill>
                <a:srgbClr val="DB00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00;p2">
            <a:extLst>
              <a:ext uri="{FF2B5EF4-FFF2-40B4-BE49-F238E27FC236}">
                <a16:creationId xmlns:a16="http://schemas.microsoft.com/office/drawing/2014/main" id="{368A245E-851F-3B3B-F765-D81DCC606910}"/>
              </a:ext>
            </a:extLst>
          </p:cNvPr>
          <p:cNvSpPr txBox="1"/>
          <p:nvPr/>
        </p:nvSpPr>
        <p:spPr>
          <a:xfrm flipH="1">
            <a:off x="897246" y="2782710"/>
            <a:ext cx="197364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cap="none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Raghav Chandola	</a:t>
            </a:r>
            <a:endParaRPr dirty="0"/>
          </a:p>
        </p:txBody>
      </p:sp>
      <p:sp>
        <p:nvSpPr>
          <p:cNvPr id="7" name="Google Shape;101;p2">
            <a:extLst>
              <a:ext uri="{FF2B5EF4-FFF2-40B4-BE49-F238E27FC236}">
                <a16:creationId xmlns:a16="http://schemas.microsoft.com/office/drawing/2014/main" id="{187815A9-92F3-F32D-DDC0-696980E06912}"/>
              </a:ext>
            </a:extLst>
          </p:cNvPr>
          <p:cNvSpPr txBox="1"/>
          <p:nvPr/>
        </p:nvSpPr>
        <p:spPr>
          <a:xfrm flipH="1">
            <a:off x="5050272" y="2782741"/>
            <a:ext cx="149019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S</a:t>
            </a:r>
            <a:r>
              <a:rPr lang="en-IN" sz="1800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imran</a:t>
            </a:r>
            <a:r>
              <a:rPr lang="en-IN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 Kaur</a:t>
            </a:r>
            <a:endParaRPr lang="en-IN" dirty="0"/>
          </a:p>
        </p:txBody>
      </p:sp>
      <p:sp>
        <p:nvSpPr>
          <p:cNvPr id="8" name="Google Shape;102;p2">
            <a:extLst>
              <a:ext uri="{FF2B5EF4-FFF2-40B4-BE49-F238E27FC236}">
                <a16:creationId xmlns:a16="http://schemas.microsoft.com/office/drawing/2014/main" id="{55F79F2C-3A32-F2F0-2A38-E4349B7B995A}"/>
              </a:ext>
            </a:extLst>
          </p:cNvPr>
          <p:cNvSpPr txBox="1"/>
          <p:nvPr/>
        </p:nvSpPr>
        <p:spPr>
          <a:xfrm flipH="1">
            <a:off x="1934540" y="5403459"/>
            <a:ext cx="187270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Shubham Pandey</a:t>
            </a:r>
            <a:endParaRPr lang="en-IN" dirty="0"/>
          </a:p>
        </p:txBody>
      </p:sp>
      <p:sp>
        <p:nvSpPr>
          <p:cNvPr id="9" name="Google Shape;103;p2">
            <a:extLst>
              <a:ext uri="{FF2B5EF4-FFF2-40B4-BE49-F238E27FC236}">
                <a16:creationId xmlns:a16="http://schemas.microsoft.com/office/drawing/2014/main" id="{0CF81D50-359E-B6E5-1AD7-EDF6E72E9FE2}"/>
              </a:ext>
            </a:extLst>
          </p:cNvPr>
          <p:cNvSpPr txBox="1"/>
          <p:nvPr/>
        </p:nvSpPr>
        <p:spPr>
          <a:xfrm flipH="1">
            <a:off x="2896612" y="3643348"/>
            <a:ext cx="184621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R</a:t>
            </a:r>
            <a:r>
              <a:rPr lang="en-IN" sz="1800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onak</a:t>
            </a:r>
            <a:r>
              <a:rPr lang="en-IN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 Agarwal</a:t>
            </a:r>
            <a:endParaRPr dirty="0"/>
          </a:p>
        </p:txBody>
      </p:sp>
      <p:sp>
        <p:nvSpPr>
          <p:cNvPr id="10" name="Google Shape;104;p2">
            <a:extLst>
              <a:ext uri="{FF2B5EF4-FFF2-40B4-BE49-F238E27FC236}">
                <a16:creationId xmlns:a16="http://schemas.microsoft.com/office/drawing/2014/main" id="{51296632-D6AF-6C56-7821-E5565EE24527}"/>
              </a:ext>
            </a:extLst>
          </p:cNvPr>
          <p:cNvSpPr txBox="1"/>
          <p:nvPr/>
        </p:nvSpPr>
        <p:spPr>
          <a:xfrm flipH="1">
            <a:off x="6576311" y="3752650"/>
            <a:ext cx="217580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N</a:t>
            </a:r>
            <a:r>
              <a:rPr lang="en-IN" sz="1800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avyanth</a:t>
            </a:r>
            <a:r>
              <a:rPr lang="en-IN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 Raja</a:t>
            </a:r>
            <a:endParaRPr dirty="0"/>
          </a:p>
        </p:txBody>
      </p:sp>
      <p:sp>
        <p:nvSpPr>
          <p:cNvPr id="11" name="Google Shape;105;p2">
            <a:extLst>
              <a:ext uri="{FF2B5EF4-FFF2-40B4-BE49-F238E27FC236}">
                <a16:creationId xmlns:a16="http://schemas.microsoft.com/office/drawing/2014/main" id="{32392136-F7FC-C8D2-0773-9A77CA7AA395}"/>
              </a:ext>
            </a:extLst>
          </p:cNvPr>
          <p:cNvSpPr txBox="1"/>
          <p:nvPr/>
        </p:nvSpPr>
        <p:spPr>
          <a:xfrm flipH="1">
            <a:off x="5200248" y="4698833"/>
            <a:ext cx="177945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V</a:t>
            </a:r>
            <a:r>
              <a:rPr lang="en-IN" sz="1800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idya</a:t>
            </a:r>
            <a:r>
              <a:rPr lang="en-IN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 Raj</a:t>
            </a:r>
            <a:endParaRPr dirty="0"/>
          </a:p>
        </p:txBody>
      </p:sp>
      <p:sp>
        <p:nvSpPr>
          <p:cNvPr id="12" name="Google Shape;103;p2">
            <a:extLst>
              <a:ext uri="{FF2B5EF4-FFF2-40B4-BE49-F238E27FC236}">
                <a16:creationId xmlns:a16="http://schemas.microsoft.com/office/drawing/2014/main" id="{ACB3CE3C-0F8E-E9BE-2720-BE5E5679760F}"/>
              </a:ext>
            </a:extLst>
          </p:cNvPr>
          <p:cNvSpPr txBox="1"/>
          <p:nvPr/>
        </p:nvSpPr>
        <p:spPr>
          <a:xfrm flipH="1">
            <a:off x="9048469" y="2782741"/>
            <a:ext cx="184621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Sheeta</a:t>
            </a:r>
            <a:r>
              <a:rPr lang="en-IN" sz="1800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l Arya</a:t>
            </a:r>
            <a:endParaRPr dirty="0"/>
          </a:p>
        </p:txBody>
      </p:sp>
      <p:sp>
        <p:nvSpPr>
          <p:cNvPr id="13" name="Google Shape;103;p2">
            <a:extLst>
              <a:ext uri="{FF2B5EF4-FFF2-40B4-BE49-F238E27FC236}">
                <a16:creationId xmlns:a16="http://schemas.microsoft.com/office/drawing/2014/main" id="{BFC46B91-2D95-5BB2-BAF1-8355AC44D2E4}"/>
              </a:ext>
            </a:extLst>
          </p:cNvPr>
          <p:cNvSpPr txBox="1"/>
          <p:nvPr/>
        </p:nvSpPr>
        <p:spPr>
          <a:xfrm flipH="1">
            <a:off x="8363833" y="5403459"/>
            <a:ext cx="184621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K</a:t>
            </a:r>
            <a:r>
              <a:rPr lang="en-IN" dirty="0" err="1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alyan</a:t>
            </a:r>
            <a:r>
              <a:rPr lang="en-IN" dirty="0">
                <a:solidFill>
                  <a:srgbClr val="DB0011"/>
                </a:solidFill>
                <a:latin typeface="Calibri"/>
                <a:cs typeface="Calibri"/>
                <a:sym typeface="Calibri"/>
              </a:rPr>
              <a:t> 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039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;p3">
            <a:extLst>
              <a:ext uri="{FF2B5EF4-FFF2-40B4-BE49-F238E27FC236}">
                <a16:creationId xmlns:a16="http://schemas.microsoft.com/office/drawing/2014/main" id="{8B58AF3F-754E-E3D8-CFAF-37787FE6E2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FEATURES</a:t>
            </a:r>
            <a:endParaRPr sz="3200" b="1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112;p3">
            <a:extLst>
              <a:ext uri="{FF2B5EF4-FFF2-40B4-BE49-F238E27FC236}">
                <a16:creationId xmlns:a16="http://schemas.microsoft.com/office/drawing/2014/main" id="{C5496FC2-0A8A-9906-081E-0EA8AE12F07E}"/>
              </a:ext>
            </a:extLst>
          </p:cNvPr>
          <p:cNvSpPr txBox="1">
            <a:spLocks/>
          </p:cNvSpPr>
          <p:nvPr/>
        </p:nvSpPr>
        <p:spPr>
          <a:xfrm>
            <a:off x="818400" y="1815154"/>
            <a:ext cx="105354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Creates a Profile for you.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You can update your profile. 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Send and Accept Friend Requests ,helps build your connections.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Personalized contact list for your ease.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Block a user.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Separate Interface for Admin to view information about all users and their activity.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Admin has privilege to disable and delete a user  based on their activity 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High level login authentication using SHA.</a:t>
            </a:r>
            <a:endParaRPr lang="en-US" dirty="0"/>
          </a:p>
          <a:p>
            <a:pPr>
              <a:lnSpc>
                <a:spcPct val="130000"/>
              </a:lnSpc>
              <a:buClr>
                <a:srgbClr val="3F3F3F"/>
              </a:buClr>
              <a:buSzPts val="1679"/>
            </a:pPr>
            <a:r>
              <a:rPr lang="en-US" sz="1679" dirty="0" err="1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Normalised</a:t>
            </a:r>
            <a:r>
              <a:rPr lang="en-US" sz="1679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 database design to remove data redundancy.</a:t>
            </a:r>
            <a:endParaRPr lang="en-US" dirty="0"/>
          </a:p>
          <a:p>
            <a:pPr indent="-121920">
              <a:lnSpc>
                <a:spcPct val="130000"/>
              </a:lnSpc>
              <a:buClr>
                <a:schemeClr val="dk1"/>
              </a:buClr>
              <a:buSzPts val="1680"/>
              <a:buFont typeface="Arial" panose="020B0604020202020204" pitchFamily="34" charset="0"/>
              <a:buNone/>
            </a:pPr>
            <a:endParaRPr lang="en-US" sz="1679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82452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2;p4">
            <a:extLst>
              <a:ext uri="{FF2B5EF4-FFF2-40B4-BE49-F238E27FC236}">
                <a16:creationId xmlns:a16="http://schemas.microsoft.com/office/drawing/2014/main" id="{ED64053F-303D-3B10-AF24-6C9F9F7BCB2E}"/>
              </a:ext>
            </a:extLst>
          </p:cNvPr>
          <p:cNvSpPr/>
          <p:nvPr/>
        </p:nvSpPr>
        <p:spPr>
          <a:xfrm>
            <a:off x="0" y="0"/>
            <a:ext cx="3135076" cy="28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Functional Diagram</a:t>
            </a:r>
            <a:endParaRPr dirty="0"/>
          </a:p>
        </p:txBody>
      </p:sp>
      <p:sp>
        <p:nvSpPr>
          <p:cNvPr id="5" name="Google Shape;117;p4">
            <a:extLst>
              <a:ext uri="{FF2B5EF4-FFF2-40B4-BE49-F238E27FC236}">
                <a16:creationId xmlns:a16="http://schemas.microsoft.com/office/drawing/2014/main" id="{0E0DFEAF-C9E5-7BD3-FCD9-0B17E9DA97A4}"/>
              </a:ext>
            </a:extLst>
          </p:cNvPr>
          <p:cNvSpPr/>
          <p:nvPr/>
        </p:nvSpPr>
        <p:spPr>
          <a:xfrm>
            <a:off x="4843700" y="599251"/>
            <a:ext cx="2256900" cy="459900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LOGIN</a:t>
            </a:r>
            <a:endParaRPr/>
          </a:p>
        </p:txBody>
      </p:sp>
      <p:sp>
        <p:nvSpPr>
          <p:cNvPr id="6" name="Google Shape;118;p4">
            <a:extLst>
              <a:ext uri="{FF2B5EF4-FFF2-40B4-BE49-F238E27FC236}">
                <a16:creationId xmlns:a16="http://schemas.microsoft.com/office/drawing/2014/main" id="{2EE8A6DC-2627-783E-71B4-DE88ABCE8D07}"/>
              </a:ext>
            </a:extLst>
          </p:cNvPr>
          <p:cNvSpPr/>
          <p:nvPr/>
        </p:nvSpPr>
        <p:spPr>
          <a:xfrm>
            <a:off x="5150760" y="1276373"/>
            <a:ext cx="1890479" cy="617082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Success</a:t>
            </a:r>
            <a:endParaRPr/>
          </a:p>
        </p:txBody>
      </p:sp>
      <p:sp>
        <p:nvSpPr>
          <p:cNvPr id="7" name="Google Shape;119;p4">
            <a:extLst>
              <a:ext uri="{FF2B5EF4-FFF2-40B4-BE49-F238E27FC236}">
                <a16:creationId xmlns:a16="http://schemas.microsoft.com/office/drawing/2014/main" id="{30D6E7DB-921D-EB39-D3B6-8F404992CC1C}"/>
              </a:ext>
            </a:extLst>
          </p:cNvPr>
          <p:cNvSpPr/>
          <p:nvPr/>
        </p:nvSpPr>
        <p:spPr>
          <a:xfrm>
            <a:off x="3040751" y="2995603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USER</a:t>
            </a:r>
            <a:endParaRPr/>
          </a:p>
        </p:txBody>
      </p:sp>
      <p:sp>
        <p:nvSpPr>
          <p:cNvPr id="8" name="Google Shape;120;p4">
            <a:extLst>
              <a:ext uri="{FF2B5EF4-FFF2-40B4-BE49-F238E27FC236}">
                <a16:creationId xmlns:a16="http://schemas.microsoft.com/office/drawing/2014/main" id="{9C2CEEB8-C47F-4D37-54D5-66199CB3B32B}"/>
              </a:ext>
            </a:extLst>
          </p:cNvPr>
          <p:cNvSpPr/>
          <p:nvPr/>
        </p:nvSpPr>
        <p:spPr>
          <a:xfrm>
            <a:off x="6894299" y="2974181"/>
            <a:ext cx="2256950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ADMIN</a:t>
            </a:r>
            <a:endParaRPr/>
          </a:p>
        </p:txBody>
      </p:sp>
      <p:sp>
        <p:nvSpPr>
          <p:cNvPr id="9" name="Google Shape;121;p4">
            <a:extLst>
              <a:ext uri="{FF2B5EF4-FFF2-40B4-BE49-F238E27FC236}">
                <a16:creationId xmlns:a16="http://schemas.microsoft.com/office/drawing/2014/main" id="{866ABB11-D4A6-18BB-94F4-FD76FB0A86B4}"/>
              </a:ext>
            </a:extLst>
          </p:cNvPr>
          <p:cNvSpPr/>
          <p:nvPr/>
        </p:nvSpPr>
        <p:spPr>
          <a:xfrm>
            <a:off x="3728375" y="3655304"/>
            <a:ext cx="2256950" cy="504212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&amp; search Friends </a:t>
            </a:r>
            <a:endParaRPr/>
          </a:p>
        </p:txBody>
      </p:sp>
      <p:sp>
        <p:nvSpPr>
          <p:cNvPr id="10" name="Google Shape;122;p4">
            <a:extLst>
              <a:ext uri="{FF2B5EF4-FFF2-40B4-BE49-F238E27FC236}">
                <a16:creationId xmlns:a16="http://schemas.microsoft.com/office/drawing/2014/main" id="{F2845617-8D84-A0CC-5CBC-8C21F8CAD78C}"/>
              </a:ext>
            </a:extLst>
          </p:cNvPr>
          <p:cNvSpPr/>
          <p:nvPr/>
        </p:nvSpPr>
        <p:spPr>
          <a:xfrm>
            <a:off x="3728376" y="5005092"/>
            <a:ext cx="2256950" cy="486159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Maintain personal Contact List</a:t>
            </a:r>
            <a:endParaRPr/>
          </a:p>
        </p:txBody>
      </p:sp>
      <p:sp>
        <p:nvSpPr>
          <p:cNvPr id="11" name="Google Shape;123;p4">
            <a:extLst>
              <a:ext uri="{FF2B5EF4-FFF2-40B4-BE49-F238E27FC236}">
                <a16:creationId xmlns:a16="http://schemas.microsoft.com/office/drawing/2014/main" id="{619F754E-88AF-55B8-9397-8B3AE22DA0B2}"/>
              </a:ext>
            </a:extLst>
          </p:cNvPr>
          <p:cNvSpPr/>
          <p:nvPr/>
        </p:nvSpPr>
        <p:spPr>
          <a:xfrm>
            <a:off x="3728376" y="4353922"/>
            <a:ext cx="2256952" cy="459783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Block and remove friends</a:t>
            </a:r>
            <a:endParaRPr/>
          </a:p>
        </p:txBody>
      </p:sp>
      <p:sp>
        <p:nvSpPr>
          <p:cNvPr id="12" name="Google Shape;124;p4">
            <a:extLst>
              <a:ext uri="{FF2B5EF4-FFF2-40B4-BE49-F238E27FC236}">
                <a16:creationId xmlns:a16="http://schemas.microsoft.com/office/drawing/2014/main" id="{96865DAE-A218-A958-4513-EBCD10375DF0}"/>
              </a:ext>
            </a:extLst>
          </p:cNvPr>
          <p:cNvSpPr/>
          <p:nvPr/>
        </p:nvSpPr>
        <p:spPr>
          <a:xfrm flipH="1">
            <a:off x="6206676" y="3655304"/>
            <a:ext cx="2256950" cy="504212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users in system</a:t>
            </a:r>
            <a:endParaRPr/>
          </a:p>
        </p:txBody>
      </p:sp>
      <p:sp>
        <p:nvSpPr>
          <p:cNvPr id="13" name="Google Shape;125;p4">
            <a:extLst>
              <a:ext uri="{FF2B5EF4-FFF2-40B4-BE49-F238E27FC236}">
                <a16:creationId xmlns:a16="http://schemas.microsoft.com/office/drawing/2014/main" id="{6D41EE68-FDC1-92EA-1F56-BF8918E74C9A}"/>
              </a:ext>
            </a:extLst>
          </p:cNvPr>
          <p:cNvSpPr/>
          <p:nvPr/>
        </p:nvSpPr>
        <p:spPr>
          <a:xfrm flipH="1">
            <a:off x="6206676" y="5005092"/>
            <a:ext cx="2256950" cy="486159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Disable and delete user</a:t>
            </a:r>
            <a:endParaRPr/>
          </a:p>
        </p:txBody>
      </p:sp>
      <p:sp>
        <p:nvSpPr>
          <p:cNvPr id="14" name="Google Shape;126;p4">
            <a:extLst>
              <a:ext uri="{FF2B5EF4-FFF2-40B4-BE49-F238E27FC236}">
                <a16:creationId xmlns:a16="http://schemas.microsoft.com/office/drawing/2014/main" id="{6C239A25-80A2-2CDF-92D2-F56047FF1917}"/>
              </a:ext>
            </a:extLst>
          </p:cNvPr>
          <p:cNvSpPr/>
          <p:nvPr/>
        </p:nvSpPr>
        <p:spPr>
          <a:xfrm>
            <a:off x="6206675" y="4355465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user activity</a:t>
            </a:r>
            <a:endParaRPr/>
          </a:p>
        </p:txBody>
      </p:sp>
      <p:sp>
        <p:nvSpPr>
          <p:cNvPr id="15" name="Google Shape;127;p4">
            <a:extLst>
              <a:ext uri="{FF2B5EF4-FFF2-40B4-BE49-F238E27FC236}">
                <a16:creationId xmlns:a16="http://schemas.microsoft.com/office/drawing/2014/main" id="{5F247D69-62B3-54EE-D232-6E4F736EB995}"/>
              </a:ext>
            </a:extLst>
          </p:cNvPr>
          <p:cNvSpPr/>
          <p:nvPr/>
        </p:nvSpPr>
        <p:spPr>
          <a:xfrm>
            <a:off x="8069044" y="594846"/>
            <a:ext cx="2256950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Register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(for normal user)</a:t>
            </a:r>
            <a:endParaRPr dirty="0"/>
          </a:p>
        </p:txBody>
      </p:sp>
      <p:sp>
        <p:nvSpPr>
          <p:cNvPr id="16" name="Google Shape;128;p4">
            <a:extLst>
              <a:ext uri="{FF2B5EF4-FFF2-40B4-BE49-F238E27FC236}">
                <a16:creationId xmlns:a16="http://schemas.microsoft.com/office/drawing/2014/main" id="{876BC16E-DFF4-3FBB-5D69-F6AF47E37A2C}"/>
              </a:ext>
            </a:extLst>
          </p:cNvPr>
          <p:cNvSpPr/>
          <p:nvPr/>
        </p:nvSpPr>
        <p:spPr>
          <a:xfrm>
            <a:off x="8069043" y="1511281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Add details</a:t>
            </a:r>
            <a:endParaRPr/>
          </a:p>
        </p:txBody>
      </p:sp>
      <p:sp>
        <p:nvSpPr>
          <p:cNvPr id="17" name="Google Shape;130;p4">
            <a:extLst>
              <a:ext uri="{FF2B5EF4-FFF2-40B4-BE49-F238E27FC236}">
                <a16:creationId xmlns:a16="http://schemas.microsoft.com/office/drawing/2014/main" id="{9F2647C1-6FE3-F8B4-ACE8-BB990EF8365E}"/>
              </a:ext>
            </a:extLst>
          </p:cNvPr>
          <p:cNvSpPr/>
          <p:nvPr/>
        </p:nvSpPr>
        <p:spPr>
          <a:xfrm>
            <a:off x="5150759" y="2148771"/>
            <a:ext cx="1890479" cy="617082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If Admin</a:t>
            </a:r>
            <a:endParaRPr/>
          </a:p>
        </p:txBody>
      </p:sp>
      <p:cxnSp>
        <p:nvCxnSpPr>
          <p:cNvPr id="18" name="Google Shape;131;p4">
            <a:extLst>
              <a:ext uri="{FF2B5EF4-FFF2-40B4-BE49-F238E27FC236}">
                <a16:creationId xmlns:a16="http://schemas.microsoft.com/office/drawing/2014/main" id="{F60A5C1D-415B-14A6-4992-B4F22F08BB22}"/>
              </a:ext>
            </a:extLst>
          </p:cNvPr>
          <p:cNvCxnSpPr/>
          <p:nvPr/>
        </p:nvCxnSpPr>
        <p:spPr>
          <a:xfrm>
            <a:off x="3178629" y="3449728"/>
            <a:ext cx="0" cy="25832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32;p4">
            <a:extLst>
              <a:ext uri="{FF2B5EF4-FFF2-40B4-BE49-F238E27FC236}">
                <a16:creationId xmlns:a16="http://schemas.microsoft.com/office/drawing/2014/main" id="{4E5318F8-98D7-3CEC-E623-F31EE969496A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178775" y="3907410"/>
            <a:ext cx="54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" name="Google Shape;133;p4">
            <a:extLst>
              <a:ext uri="{FF2B5EF4-FFF2-40B4-BE49-F238E27FC236}">
                <a16:creationId xmlns:a16="http://schemas.microsoft.com/office/drawing/2014/main" id="{9AEE7BA7-2EEA-25C2-32A2-A91F73FBEDB0}"/>
              </a:ext>
            </a:extLst>
          </p:cNvPr>
          <p:cNvCxnSpPr/>
          <p:nvPr/>
        </p:nvCxnSpPr>
        <p:spPr>
          <a:xfrm>
            <a:off x="3178629" y="5248171"/>
            <a:ext cx="5497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1" name="Google Shape;134;p4">
            <a:extLst>
              <a:ext uri="{FF2B5EF4-FFF2-40B4-BE49-F238E27FC236}">
                <a16:creationId xmlns:a16="http://schemas.microsoft.com/office/drawing/2014/main" id="{E11B67D4-7AE3-DBE6-4ABB-27837B5B941C}"/>
              </a:ext>
            </a:extLst>
          </p:cNvPr>
          <p:cNvCxnSpPr/>
          <p:nvPr/>
        </p:nvCxnSpPr>
        <p:spPr>
          <a:xfrm>
            <a:off x="3178629" y="4601394"/>
            <a:ext cx="5497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2" name="Google Shape;135;p4">
            <a:extLst>
              <a:ext uri="{FF2B5EF4-FFF2-40B4-BE49-F238E27FC236}">
                <a16:creationId xmlns:a16="http://schemas.microsoft.com/office/drawing/2014/main" id="{7887E2D7-956E-F69E-4652-568B05AC0933}"/>
              </a:ext>
            </a:extLst>
          </p:cNvPr>
          <p:cNvCxnSpPr/>
          <p:nvPr/>
        </p:nvCxnSpPr>
        <p:spPr>
          <a:xfrm>
            <a:off x="8991601" y="3456243"/>
            <a:ext cx="0" cy="257674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136;p4">
            <a:extLst>
              <a:ext uri="{FF2B5EF4-FFF2-40B4-BE49-F238E27FC236}">
                <a16:creationId xmlns:a16="http://schemas.microsoft.com/office/drawing/2014/main" id="{DA1CE33F-7C10-53E4-1455-91B250BE12DF}"/>
              </a:ext>
            </a:extLst>
          </p:cNvPr>
          <p:cNvCxnSpPr/>
          <p:nvPr/>
        </p:nvCxnSpPr>
        <p:spPr>
          <a:xfrm rot="10800000">
            <a:off x="8463626" y="3895963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" name="Google Shape;137;p4">
            <a:extLst>
              <a:ext uri="{FF2B5EF4-FFF2-40B4-BE49-F238E27FC236}">
                <a16:creationId xmlns:a16="http://schemas.microsoft.com/office/drawing/2014/main" id="{249BDF19-796B-2F8D-58B7-5923CFF6FC4D}"/>
              </a:ext>
            </a:extLst>
          </p:cNvPr>
          <p:cNvCxnSpPr/>
          <p:nvPr/>
        </p:nvCxnSpPr>
        <p:spPr>
          <a:xfrm rot="10800000">
            <a:off x="8463625" y="4583813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5" name="Google Shape;138;p4">
            <a:extLst>
              <a:ext uri="{FF2B5EF4-FFF2-40B4-BE49-F238E27FC236}">
                <a16:creationId xmlns:a16="http://schemas.microsoft.com/office/drawing/2014/main" id="{76BA72C0-B6A3-E795-34C7-02E349D97CD4}"/>
              </a:ext>
            </a:extLst>
          </p:cNvPr>
          <p:cNvCxnSpPr/>
          <p:nvPr/>
        </p:nvCxnSpPr>
        <p:spPr>
          <a:xfrm rot="10800000">
            <a:off x="8463626" y="5260820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6" name="Google Shape;139;p4">
            <a:extLst>
              <a:ext uri="{FF2B5EF4-FFF2-40B4-BE49-F238E27FC236}">
                <a16:creationId xmlns:a16="http://schemas.microsoft.com/office/drawing/2014/main" id="{FE6BCD53-AB96-035F-38C2-B6313ED08650}"/>
              </a:ext>
            </a:extLst>
          </p:cNvPr>
          <p:cNvCxnSpPr/>
          <p:nvPr/>
        </p:nvCxnSpPr>
        <p:spPr>
          <a:xfrm>
            <a:off x="6095998" y="1054630"/>
            <a:ext cx="0" cy="2298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" name="Google Shape;140;p4">
            <a:extLst>
              <a:ext uri="{FF2B5EF4-FFF2-40B4-BE49-F238E27FC236}">
                <a16:creationId xmlns:a16="http://schemas.microsoft.com/office/drawing/2014/main" id="{A6EEB6A3-5DCA-F4FF-F6D6-41F5283A089D}"/>
              </a:ext>
            </a:extLst>
          </p:cNvPr>
          <p:cNvCxnSpPr/>
          <p:nvPr/>
        </p:nvCxnSpPr>
        <p:spPr>
          <a:xfrm>
            <a:off x="6095998" y="1918879"/>
            <a:ext cx="0" cy="2298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" name="Google Shape;141;p4">
            <a:extLst>
              <a:ext uri="{FF2B5EF4-FFF2-40B4-BE49-F238E27FC236}">
                <a16:creationId xmlns:a16="http://schemas.microsoft.com/office/drawing/2014/main" id="{B1E404DA-0E87-AFE4-8920-B949943B88C3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7041238" y="2457312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9" name="Google Shape;142;p4">
            <a:extLst>
              <a:ext uri="{FF2B5EF4-FFF2-40B4-BE49-F238E27FC236}">
                <a16:creationId xmlns:a16="http://schemas.microsoft.com/office/drawing/2014/main" id="{ADA583C8-4EFA-BE6D-9B93-DB8B3A1256EF}"/>
              </a:ext>
            </a:extLst>
          </p:cNvPr>
          <p:cNvCxnSpPr/>
          <p:nvPr/>
        </p:nvCxnSpPr>
        <p:spPr>
          <a:xfrm>
            <a:off x="8186057" y="2457312"/>
            <a:ext cx="0" cy="53829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" name="Google Shape;143;p4">
            <a:extLst>
              <a:ext uri="{FF2B5EF4-FFF2-40B4-BE49-F238E27FC236}">
                <a16:creationId xmlns:a16="http://schemas.microsoft.com/office/drawing/2014/main" id="{3B187D8C-29EB-B7D2-2374-1A7F48C56AD4}"/>
              </a:ext>
            </a:extLst>
          </p:cNvPr>
          <p:cNvCxnSpPr/>
          <p:nvPr/>
        </p:nvCxnSpPr>
        <p:spPr>
          <a:xfrm rot="10800000">
            <a:off x="4053103" y="2461710"/>
            <a:ext cx="109765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" name="Google Shape;144;p4">
            <a:extLst>
              <a:ext uri="{FF2B5EF4-FFF2-40B4-BE49-F238E27FC236}">
                <a16:creationId xmlns:a16="http://schemas.microsoft.com/office/drawing/2014/main" id="{370EF1B7-927D-5C16-E851-316C9836A625}"/>
              </a:ext>
            </a:extLst>
          </p:cNvPr>
          <p:cNvCxnSpPr/>
          <p:nvPr/>
        </p:nvCxnSpPr>
        <p:spPr>
          <a:xfrm>
            <a:off x="4060360" y="2457312"/>
            <a:ext cx="0" cy="53829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" name="Google Shape;145;p4">
            <a:extLst>
              <a:ext uri="{FF2B5EF4-FFF2-40B4-BE49-F238E27FC236}">
                <a16:creationId xmlns:a16="http://schemas.microsoft.com/office/drawing/2014/main" id="{BB550462-B9C8-CBDD-BE12-441BDA7F940E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9197519" y="1054630"/>
            <a:ext cx="0" cy="43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" name="Google Shape;146;p4">
            <a:extLst>
              <a:ext uri="{FF2B5EF4-FFF2-40B4-BE49-F238E27FC236}">
                <a16:creationId xmlns:a16="http://schemas.microsoft.com/office/drawing/2014/main" id="{155F41CD-FE01-93D6-A9EB-7D489760F47F}"/>
              </a:ext>
            </a:extLst>
          </p:cNvPr>
          <p:cNvCxnSpPr>
            <a:cxnSpLocks/>
            <a:stCxn id="15" idx="1"/>
            <a:endCxn id="5" idx="3"/>
          </p:cNvCxnSpPr>
          <p:nvPr/>
        </p:nvCxnSpPr>
        <p:spPr>
          <a:xfrm flipH="1">
            <a:off x="7100644" y="824738"/>
            <a:ext cx="968400" cy="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" name="Google Shape;147;p4">
            <a:extLst>
              <a:ext uri="{FF2B5EF4-FFF2-40B4-BE49-F238E27FC236}">
                <a16:creationId xmlns:a16="http://schemas.microsoft.com/office/drawing/2014/main" id="{905F6A16-8A8F-0223-8A3B-BB08B8B716CA}"/>
              </a:ext>
            </a:extLst>
          </p:cNvPr>
          <p:cNvCxnSpPr/>
          <p:nvPr/>
        </p:nvCxnSpPr>
        <p:spPr>
          <a:xfrm>
            <a:off x="3453502" y="226902"/>
            <a:ext cx="57440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" name="Google Shape;148;p4">
            <a:extLst>
              <a:ext uri="{FF2B5EF4-FFF2-40B4-BE49-F238E27FC236}">
                <a16:creationId xmlns:a16="http://schemas.microsoft.com/office/drawing/2014/main" id="{F15FC5B2-128C-8FC9-6E38-8D09C36A4A7E}"/>
              </a:ext>
            </a:extLst>
          </p:cNvPr>
          <p:cNvCxnSpPr/>
          <p:nvPr/>
        </p:nvCxnSpPr>
        <p:spPr>
          <a:xfrm>
            <a:off x="9197514" y="226902"/>
            <a:ext cx="0" cy="36794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6" name="Google Shape;149;p4">
            <a:extLst>
              <a:ext uri="{FF2B5EF4-FFF2-40B4-BE49-F238E27FC236}">
                <a16:creationId xmlns:a16="http://schemas.microsoft.com/office/drawing/2014/main" id="{04A21F70-568C-226D-86E4-EF13C628082A}"/>
              </a:ext>
            </a:extLst>
          </p:cNvPr>
          <p:cNvCxnSpPr/>
          <p:nvPr/>
        </p:nvCxnSpPr>
        <p:spPr>
          <a:xfrm>
            <a:off x="6095998" y="221989"/>
            <a:ext cx="1" cy="40512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7" name="Google Shape;150;p4">
            <a:extLst>
              <a:ext uri="{FF2B5EF4-FFF2-40B4-BE49-F238E27FC236}">
                <a16:creationId xmlns:a16="http://schemas.microsoft.com/office/drawing/2014/main" id="{3DCBCACC-1366-1FE9-8615-0C40AF2FD33A}"/>
              </a:ext>
            </a:extLst>
          </p:cNvPr>
          <p:cNvCxnSpPr/>
          <p:nvPr/>
        </p:nvCxnSpPr>
        <p:spPr>
          <a:xfrm>
            <a:off x="3178629" y="6032990"/>
            <a:ext cx="200115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8" name="Google Shape;151;p4">
            <a:extLst>
              <a:ext uri="{FF2B5EF4-FFF2-40B4-BE49-F238E27FC236}">
                <a16:creationId xmlns:a16="http://schemas.microsoft.com/office/drawing/2014/main" id="{185ED3B4-9355-5C82-2588-1C88C6B14201}"/>
              </a:ext>
            </a:extLst>
          </p:cNvPr>
          <p:cNvCxnSpPr/>
          <p:nvPr/>
        </p:nvCxnSpPr>
        <p:spPr>
          <a:xfrm flipH="1">
            <a:off x="7012215" y="6032908"/>
            <a:ext cx="1979400" cy="2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9" name="Google Shape;154;p4">
            <a:extLst>
              <a:ext uri="{FF2B5EF4-FFF2-40B4-BE49-F238E27FC236}">
                <a16:creationId xmlns:a16="http://schemas.microsoft.com/office/drawing/2014/main" id="{5D5B69D7-7A22-69AA-43EB-9FCA01D4DF35}"/>
              </a:ext>
            </a:extLst>
          </p:cNvPr>
          <p:cNvSpPr txBox="1"/>
          <p:nvPr/>
        </p:nvSpPr>
        <p:spPr>
          <a:xfrm>
            <a:off x="7224474" y="2148771"/>
            <a:ext cx="84456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YES</a:t>
            </a:r>
            <a:endParaRPr/>
          </a:p>
        </p:txBody>
      </p:sp>
      <p:sp>
        <p:nvSpPr>
          <p:cNvPr id="40" name="Google Shape;155;p4">
            <a:extLst>
              <a:ext uri="{FF2B5EF4-FFF2-40B4-BE49-F238E27FC236}">
                <a16:creationId xmlns:a16="http://schemas.microsoft.com/office/drawing/2014/main" id="{31041EF4-A0F2-D8ED-9073-F9F5A9B3BD35}"/>
              </a:ext>
            </a:extLst>
          </p:cNvPr>
          <p:cNvSpPr txBox="1"/>
          <p:nvPr/>
        </p:nvSpPr>
        <p:spPr>
          <a:xfrm>
            <a:off x="4316349" y="2157567"/>
            <a:ext cx="57117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</a:t>
            </a:r>
            <a:endParaRPr/>
          </a:p>
        </p:txBody>
      </p:sp>
      <p:cxnSp>
        <p:nvCxnSpPr>
          <p:cNvPr id="41" name="Google Shape;156;p4">
            <a:extLst>
              <a:ext uri="{FF2B5EF4-FFF2-40B4-BE49-F238E27FC236}">
                <a16:creationId xmlns:a16="http://schemas.microsoft.com/office/drawing/2014/main" id="{F6BFD3A4-7DDA-924A-6C60-940A4AB02962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939660" y="1584914"/>
            <a:ext cx="1211100" cy="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" name="Google Shape;157;p4">
            <a:extLst>
              <a:ext uri="{FF2B5EF4-FFF2-40B4-BE49-F238E27FC236}">
                <a16:creationId xmlns:a16="http://schemas.microsoft.com/office/drawing/2014/main" id="{FA622F2B-AB9C-7883-CEB6-520F8A32656A}"/>
              </a:ext>
            </a:extLst>
          </p:cNvPr>
          <p:cNvCxnSpPr/>
          <p:nvPr/>
        </p:nvCxnSpPr>
        <p:spPr>
          <a:xfrm>
            <a:off x="3939720" y="784425"/>
            <a:ext cx="1" cy="80048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" name="Google Shape;158;p4">
            <a:extLst>
              <a:ext uri="{FF2B5EF4-FFF2-40B4-BE49-F238E27FC236}">
                <a16:creationId xmlns:a16="http://schemas.microsoft.com/office/drawing/2014/main" id="{9DEC9FB6-265A-1913-0F8B-B717E6DF03D2}"/>
              </a:ext>
            </a:extLst>
          </p:cNvPr>
          <p:cNvCxnSpPr/>
          <p:nvPr/>
        </p:nvCxnSpPr>
        <p:spPr>
          <a:xfrm>
            <a:off x="3939720" y="806034"/>
            <a:ext cx="102780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4" name="Google Shape;159;p4">
            <a:extLst>
              <a:ext uri="{FF2B5EF4-FFF2-40B4-BE49-F238E27FC236}">
                <a16:creationId xmlns:a16="http://schemas.microsoft.com/office/drawing/2014/main" id="{DE08B2B7-29EC-9D60-49D6-48BAD9511297}"/>
              </a:ext>
            </a:extLst>
          </p:cNvPr>
          <p:cNvSpPr txBox="1"/>
          <p:nvPr/>
        </p:nvSpPr>
        <p:spPr>
          <a:xfrm>
            <a:off x="4060360" y="1169576"/>
            <a:ext cx="57117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Fail</a:t>
            </a:r>
            <a:endParaRPr/>
          </a:p>
        </p:txBody>
      </p:sp>
      <p:cxnSp>
        <p:nvCxnSpPr>
          <p:cNvPr id="45" name="Google Shape;160;p4">
            <a:extLst>
              <a:ext uri="{FF2B5EF4-FFF2-40B4-BE49-F238E27FC236}">
                <a16:creationId xmlns:a16="http://schemas.microsoft.com/office/drawing/2014/main" id="{73F71172-E9F4-5724-89E5-B53F3EEDB6AB}"/>
              </a:ext>
            </a:extLst>
          </p:cNvPr>
          <p:cNvCxnSpPr/>
          <p:nvPr/>
        </p:nvCxnSpPr>
        <p:spPr>
          <a:xfrm>
            <a:off x="7634514" y="824738"/>
            <a:ext cx="1" cy="90999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6" name="Google Shape;161;p4">
            <a:extLst>
              <a:ext uri="{FF2B5EF4-FFF2-40B4-BE49-F238E27FC236}">
                <a16:creationId xmlns:a16="http://schemas.microsoft.com/office/drawing/2014/main" id="{60C96EFC-94D0-EEC9-B91F-E8DCDFCC0197}"/>
              </a:ext>
            </a:extLst>
          </p:cNvPr>
          <p:cNvCxnSpPr/>
          <p:nvPr/>
        </p:nvCxnSpPr>
        <p:spPr>
          <a:xfrm rot="10800000">
            <a:off x="7634514" y="1734733"/>
            <a:ext cx="41276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7" name="Google Shape;152;p4">
            <a:extLst>
              <a:ext uri="{FF2B5EF4-FFF2-40B4-BE49-F238E27FC236}">
                <a16:creationId xmlns:a16="http://schemas.microsoft.com/office/drawing/2014/main" id="{6293AED2-466F-4274-DC18-D78C243AC8EC}"/>
              </a:ext>
            </a:extLst>
          </p:cNvPr>
          <p:cNvSpPr/>
          <p:nvPr/>
        </p:nvSpPr>
        <p:spPr>
          <a:xfrm>
            <a:off x="1956725" y="54606"/>
            <a:ext cx="1496777" cy="459783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Start</a:t>
            </a:r>
            <a:endParaRPr/>
          </a:p>
        </p:txBody>
      </p:sp>
      <p:sp>
        <p:nvSpPr>
          <p:cNvPr id="48" name="Google Shape;129;p4">
            <a:extLst>
              <a:ext uri="{FF2B5EF4-FFF2-40B4-BE49-F238E27FC236}">
                <a16:creationId xmlns:a16="http://schemas.microsoft.com/office/drawing/2014/main" id="{7EC769D0-33E5-FC51-0D55-D249772C0079}"/>
              </a:ext>
            </a:extLst>
          </p:cNvPr>
          <p:cNvSpPr/>
          <p:nvPr/>
        </p:nvSpPr>
        <p:spPr>
          <a:xfrm>
            <a:off x="5179781" y="5747585"/>
            <a:ext cx="1832434" cy="615645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Logout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1204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7;p5">
            <a:extLst>
              <a:ext uri="{FF2B5EF4-FFF2-40B4-BE49-F238E27FC236}">
                <a16:creationId xmlns:a16="http://schemas.microsoft.com/office/drawing/2014/main" id="{3F37C780-F8EA-98CF-B3B3-303168CD31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027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LEARNING CONCEPTS</a:t>
            </a:r>
            <a:endParaRPr sz="3200" b="1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168;p5">
            <a:extLst>
              <a:ext uri="{FF2B5EF4-FFF2-40B4-BE49-F238E27FC236}">
                <a16:creationId xmlns:a16="http://schemas.microsoft.com/office/drawing/2014/main" id="{49D288DF-8C00-7105-7FC5-7D0021BF3D17}"/>
              </a:ext>
            </a:extLst>
          </p:cNvPr>
          <p:cNvSpPr txBox="1">
            <a:spLocks/>
          </p:cNvSpPr>
          <p:nvPr/>
        </p:nvSpPr>
        <p:spPr>
          <a:xfrm>
            <a:off x="838200" y="1235948"/>
            <a:ext cx="10515600" cy="54659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buClr>
                <a:srgbClr val="DB0011"/>
              </a:buClr>
              <a:buSzPts val="2200"/>
            </a:pPr>
            <a:r>
              <a:rPr lang="en-US" sz="220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    Technical Concepts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Modular approach taken to divide work into micro tasks  and embed them in an individual function to make the code reusable.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Extensible approach in design to add new functionality with minimum changes to the working program.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MVC architecture with loose coupling to avoid more interdependency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Organized dependable and Collaborative approach for optimal solution</a:t>
            </a:r>
            <a:endParaRPr lang="en-US"/>
          </a:p>
          <a:p>
            <a:pPr algn="just">
              <a:lnSpc>
                <a:spcPct val="150000"/>
              </a:lnSpc>
              <a:buClr>
                <a:srgbClr val="DB0011"/>
              </a:buClr>
              <a:buSzPts val="2200"/>
            </a:pPr>
            <a:r>
              <a:rPr lang="en-US" sz="220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Managerial Insights gained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Arrange daily meets to track up the progress and setting upcoming goals.</a:t>
            </a:r>
            <a:endParaRPr lang="en-US"/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Value based prioritization in process of building the product</a:t>
            </a:r>
          </a:p>
          <a:p>
            <a:pPr lvl="1" algn="just">
              <a:lnSpc>
                <a:spcPct val="150000"/>
              </a:lnSpc>
              <a:buClr>
                <a:srgbClr val="3F3F3F"/>
              </a:buClr>
              <a:buSzPts val="1700"/>
            </a:pPr>
            <a:r>
              <a:rPr lang="en-US" sz="170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Knowledge management, and team collaboration to avoid delays in achieving goals.</a:t>
            </a:r>
            <a:endParaRPr lang="en-US"/>
          </a:p>
          <a:p>
            <a:pPr lvl="1" indent="-120650" algn="just">
              <a:buClr>
                <a:schemeClr val="dk1"/>
              </a:buClr>
              <a:buSzPts val="1700"/>
              <a:buFont typeface="Arial" panose="020B0604020202020204" pitchFamily="34" charset="0"/>
              <a:buNone/>
            </a:pPr>
            <a:endParaRPr lang="en-US" sz="170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1" indent="-120650" algn="just">
              <a:buClr>
                <a:schemeClr val="dk1"/>
              </a:buClr>
              <a:buSzPts val="1700"/>
              <a:buFont typeface="Arial" panose="020B0604020202020204" pitchFamily="34" charset="0"/>
              <a:buNone/>
            </a:pPr>
            <a:endParaRPr lang="en-US" sz="17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17109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3;p6">
            <a:extLst>
              <a:ext uri="{FF2B5EF4-FFF2-40B4-BE49-F238E27FC236}">
                <a16:creationId xmlns:a16="http://schemas.microsoft.com/office/drawing/2014/main" id="{AB389161-37AB-9DF3-6540-3BFBB06512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</a:t>
            </a:r>
            <a:r>
              <a:rPr lang="en-IN" sz="3200" b="1" dirty="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&amp;</a:t>
            </a: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 COLLABORATION</a:t>
            </a:r>
            <a:endParaRPr sz="3200" b="1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" name="Google Shape;174;p6">
            <a:extLst>
              <a:ext uri="{FF2B5EF4-FFF2-40B4-BE49-F238E27FC236}">
                <a16:creationId xmlns:a16="http://schemas.microsoft.com/office/drawing/2014/main" id="{33B7B159-66CE-1A92-9F70-C4E91E104B33}"/>
              </a:ext>
            </a:extLst>
          </p:cNvPr>
          <p:cNvSpPr txBox="1">
            <a:spLocks/>
          </p:cNvSpPr>
          <p:nvPr/>
        </p:nvSpPr>
        <p:spPr>
          <a:xfrm>
            <a:off x="838200" y="1519312"/>
            <a:ext cx="10515600" cy="497356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0"/>
              </a:spcBef>
              <a:buClr>
                <a:srgbClr val="DB0011"/>
              </a:buClr>
              <a:buSzPts val="1812"/>
            </a:pPr>
            <a:r>
              <a:rPr lang="en-US" sz="1812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For Task and Project Management</a:t>
            </a:r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Spring tool suite for developing Dynamic Java web application .</a:t>
            </a:r>
            <a:endParaRPr lang="en-US"/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Derby Database </a:t>
            </a:r>
            <a:endParaRPr lang="en-US"/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Apache Tomcat Server.</a:t>
            </a:r>
            <a:endParaRPr lang="en-US"/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GitHub for version control and source code management.</a:t>
            </a:r>
          </a:p>
          <a:p>
            <a:pPr lvl="1">
              <a:lnSpc>
                <a:spcPct val="130000"/>
              </a:lnSpc>
              <a:buClr>
                <a:schemeClr val="dk1"/>
              </a:buClr>
              <a:buSzPts val="1625"/>
            </a:pPr>
            <a:r>
              <a:rPr lang="en-US" sz="1625" i="1" u="sng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https://github.com/shwYagnik/</a:t>
            </a:r>
            <a:r>
              <a:rPr lang="en-US" sz="1625" i="1" u="sng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codefury-2022</a:t>
            </a:r>
            <a:endParaRPr lang="en-US" sz="1812" i="1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>
              <a:lnSpc>
                <a:spcPct val="130000"/>
              </a:lnSpc>
              <a:buClr>
                <a:srgbClr val="DB0011"/>
              </a:buClr>
              <a:buSzPts val="1812"/>
            </a:pPr>
            <a:r>
              <a:rPr lang="en-US" sz="1812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For General Collaboration</a:t>
            </a:r>
            <a:endParaRPr lang="en-US"/>
          </a:p>
          <a:p>
            <a:pPr lvl="1">
              <a:lnSpc>
                <a:spcPct val="130000"/>
              </a:lnSpc>
              <a:buClr>
                <a:srgbClr val="3F3F3F"/>
              </a:buClr>
              <a:buSzPts val="1750"/>
            </a:pPr>
            <a:r>
              <a:rPr lang="en-US" sz="175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Zoom meetings to brainstorm about the problem statement and formulate a optimal solution.</a:t>
            </a:r>
            <a:endParaRPr lang="en-US" sz="1562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Zoom meeting everyday to discuss about the daily agenda and track the progress done daily.</a:t>
            </a:r>
          </a:p>
          <a:p>
            <a:pPr lvl="1">
              <a:lnSpc>
                <a:spcPct val="130000"/>
              </a:lnSpc>
              <a:buClr>
                <a:srgbClr val="3F3F3F"/>
              </a:buClr>
              <a:buSzPts val="1812"/>
            </a:pPr>
            <a:r>
              <a:rPr lang="en-US" sz="1812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Paired Programming to deal with errors and resolving it on the go.</a:t>
            </a:r>
            <a:endParaRPr lang="en-US"/>
          </a:p>
          <a:p>
            <a:pPr lvl="1" indent="-113537">
              <a:lnSpc>
                <a:spcPct val="130000"/>
              </a:lnSpc>
              <a:buClr>
                <a:schemeClr val="dk1"/>
              </a:buClr>
              <a:buSzPts val="1812"/>
              <a:buFont typeface="Arial" panose="020B0604020202020204" pitchFamily="34" charset="0"/>
              <a:buNone/>
            </a:pPr>
            <a:endParaRPr lang="en-US" sz="1812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indent="0">
              <a:lnSpc>
                <a:spcPct val="130000"/>
              </a:lnSpc>
              <a:buClr>
                <a:schemeClr val="dk1"/>
              </a:buClr>
              <a:buSzPts val="1500"/>
              <a:buFont typeface="Arial" panose="020B0604020202020204" pitchFamily="34" charset="0"/>
              <a:buNone/>
            </a:pPr>
            <a:endParaRPr lang="en-US" sz="15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07645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58E2152-17B6-8C82-B2BD-BF82DB8127FE}"/>
              </a:ext>
            </a:extLst>
          </p:cNvPr>
          <p:cNvSpPr txBox="1">
            <a:spLocks/>
          </p:cNvSpPr>
          <p:nvPr/>
        </p:nvSpPr>
        <p:spPr>
          <a:xfrm>
            <a:off x="506089" y="464234"/>
            <a:ext cx="10827912" cy="5702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/>
          </a:p>
          <a:p>
            <a:r>
              <a:rPr lang="en-IN" sz="2000">
                <a:solidFill>
                  <a:srgbClr val="C00000"/>
                </a:solidFill>
                <a:latin typeface="Georgia" panose="02040502050405020303" pitchFamily="18" charset="0"/>
              </a:rPr>
              <a:t>Registration and Login </a:t>
            </a:r>
            <a:endParaRPr lang="en-IN" sz="2000" dirty="0">
              <a:solidFill>
                <a:srgbClr val="C00000"/>
              </a:solidFill>
              <a:latin typeface="Georgia" panose="02040502050405020303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A666F4B-D4F5-9CF5-C88E-1D2B3C29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506088" y="126610"/>
            <a:ext cx="10827911" cy="823682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rgbClr val="C00000"/>
                </a:solidFill>
                <a:latin typeface="Georgia" panose="02040502050405020303" pitchFamily="18" charset="0"/>
              </a:rPr>
              <a:t>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98D9E4-A884-A24D-4BB6-3A273C56F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99" y="1877827"/>
            <a:ext cx="7624294" cy="42886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7C69CE-E4DD-E1B4-DE0B-2D9DBF6C31C8}"/>
              </a:ext>
            </a:extLst>
          </p:cNvPr>
          <p:cNvSpPr txBox="1"/>
          <p:nvPr/>
        </p:nvSpPr>
        <p:spPr>
          <a:xfrm>
            <a:off x="8908869" y="1597850"/>
            <a:ext cx="2018963" cy="12003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To see the entire User Interface glance through the document below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292ABE6-4451-F220-0C14-8913CBC8E4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394983"/>
              </p:ext>
            </p:extLst>
          </p:nvPr>
        </p:nvGraphicFramePr>
        <p:xfrm>
          <a:off x="9145077" y="4271971"/>
          <a:ext cx="1526140" cy="1287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081D32F0-C64F-403A-914C-8279FC32DD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5077" y="4271971"/>
                        <a:ext cx="1526140" cy="1287681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527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65ECFF-0DA3-4046-7C77-33071B3AB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8908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C00000"/>
                </a:solidFill>
                <a:latin typeface="Georgia" panose="02040502050405020303" pitchFamily="18" charset="0"/>
              </a:rPr>
              <a:t>ADMIN DASHBOARD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3BC362-A714-F743-03A5-6BA5115F2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86" y="1795992"/>
            <a:ext cx="7621564" cy="428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8E6DB9-5C21-7B03-7900-A6E33DA1886B}"/>
              </a:ext>
            </a:extLst>
          </p:cNvPr>
          <p:cNvSpPr txBox="1"/>
          <p:nvPr/>
        </p:nvSpPr>
        <p:spPr>
          <a:xfrm>
            <a:off x="9181854" y="1795992"/>
            <a:ext cx="2319827" cy="120032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  <a:latin typeface="Georgia" panose="02040502050405020303" pitchFamily="18" charset="0"/>
              </a:rPr>
              <a:t>To see the entire Admin Interface glance through the document below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9077536-48A4-1E10-F86E-D73C40D714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689301"/>
              </p:ext>
            </p:extLst>
          </p:nvPr>
        </p:nvGraphicFramePr>
        <p:xfrm>
          <a:off x="9596179" y="3939557"/>
          <a:ext cx="1491175" cy="12581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A56A61B-764F-4CD5-AF5D-50294ADE30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96179" y="3939557"/>
                        <a:ext cx="1491175" cy="1258179"/>
                      </a:xfrm>
                      <a:prstGeom prst="rect">
                        <a:avLst/>
                      </a:prstGeom>
                      <a:ln w="12700"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0913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380</Words>
  <Application>Microsoft Office PowerPoint</Application>
  <PresentationFormat>Widescreen</PresentationFormat>
  <Paragraphs>69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Georgia</vt:lpstr>
      <vt:lpstr>Office Theme</vt:lpstr>
      <vt:lpstr>Document</vt:lpstr>
      <vt:lpstr>PowerPoint Presentation</vt:lpstr>
      <vt:lpstr>PowerPoint Presentation</vt:lpstr>
      <vt:lpstr>FEATURES</vt:lpstr>
      <vt:lpstr>PowerPoint Presentation</vt:lpstr>
      <vt:lpstr>LEARNING CONCEPTS</vt:lpstr>
      <vt:lpstr>TOOLS &amp; COLLABORATION</vt:lpstr>
      <vt:lpstr>User Interface</vt:lpstr>
      <vt:lpstr>ADMIN DASHBOARD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Raghav Chandola</dc:creator>
  <cp:lastModifiedBy>Raghav Chandola</cp:lastModifiedBy>
  <cp:revision>2</cp:revision>
  <dcterms:created xsi:type="dcterms:W3CDTF">2022-09-25T17:47:23Z</dcterms:created>
  <dcterms:modified xsi:type="dcterms:W3CDTF">2022-09-25T17:53:37Z</dcterms:modified>
</cp:coreProperties>
</file>

<file path=docProps/thumbnail.jpeg>
</file>